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9" r:id="rId2"/>
    <p:sldId id="256" r:id="rId3"/>
    <p:sldId id="258" r:id="rId4"/>
    <p:sldId id="257" r:id="rId5"/>
    <p:sldId id="278" r:id="rId6"/>
    <p:sldId id="262" r:id="rId7"/>
    <p:sldId id="268" r:id="rId8"/>
    <p:sldId id="269" r:id="rId9"/>
    <p:sldId id="270" r:id="rId10"/>
    <p:sldId id="273" r:id="rId11"/>
    <p:sldId id="271" r:id="rId12"/>
    <p:sldId id="274" r:id="rId13"/>
    <p:sldId id="275" r:id="rId14"/>
    <p:sldId id="276" r:id="rId15"/>
    <p:sldId id="277" r:id="rId16"/>
    <p:sldId id="295" r:id="rId17"/>
    <p:sldId id="296" r:id="rId18"/>
    <p:sldId id="297" r:id="rId19"/>
    <p:sldId id="260" r:id="rId20"/>
    <p:sldId id="279" r:id="rId21"/>
    <p:sldId id="280" r:id="rId22"/>
    <p:sldId id="281" r:id="rId23"/>
    <p:sldId id="289" r:id="rId24"/>
    <p:sldId id="288" r:id="rId25"/>
    <p:sldId id="287" r:id="rId26"/>
    <p:sldId id="286" r:id="rId27"/>
    <p:sldId id="285" r:id="rId28"/>
    <p:sldId id="284" r:id="rId29"/>
    <p:sldId id="283" r:id="rId30"/>
    <p:sldId id="282" r:id="rId31"/>
    <p:sldId id="293" r:id="rId32"/>
    <p:sldId id="292" r:id="rId33"/>
    <p:sldId id="291" r:id="rId34"/>
    <p:sldId id="290" r:id="rId35"/>
    <p:sldId id="294" r:id="rId36"/>
  </p:sldIdLst>
  <p:sldSz cx="18288000" cy="10287000"/>
  <p:notesSz cx="6858000" cy="9144000"/>
  <p:embeddedFontLst>
    <p:embeddedFont>
      <p:font typeface="Arimo" panose="020B060402020202020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lear Sans Bold" panose="020B0604020202020204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CE35F-A21A-402A-9000-3FCA94FE55B3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FFDDF-1AF8-4A07-88D0-F3A566558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FDDF-1AF8-4A07-88D0-F3A5665583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2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59590" y="4229100"/>
            <a:ext cx="13568818" cy="5049267"/>
            <a:chOff x="0" y="334476"/>
            <a:chExt cx="18091758" cy="6413363"/>
          </a:xfrm>
        </p:grpSpPr>
        <p:grpSp>
          <p:nvGrpSpPr>
            <p:cNvPr id="4" name="Group 4"/>
            <p:cNvGrpSpPr/>
            <p:nvPr/>
          </p:nvGrpSpPr>
          <p:grpSpPr>
            <a:xfrm>
              <a:off x="5083480" y="5699105"/>
              <a:ext cx="7924800" cy="1048734"/>
              <a:chOff x="1365808" y="136556"/>
              <a:chExt cx="5742435" cy="76836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65808" y="136556"/>
                <a:ext cx="5742435" cy="768366"/>
              </a:xfrm>
              <a:custGeom>
                <a:avLst/>
                <a:gdLst/>
                <a:ahLst/>
                <a:cxnLst/>
                <a:rect l="l" t="t" r="r" b="b"/>
                <a:pathLst>
                  <a:path w="8475318" h="1107440">
                    <a:moveTo>
                      <a:pt x="7921599" y="45720"/>
                    </a:moveTo>
                    <a:cubicBezTo>
                      <a:pt x="8200999" y="45720"/>
                      <a:pt x="8428328" y="273050"/>
                      <a:pt x="8428328" y="552450"/>
                    </a:cubicBezTo>
                    <a:cubicBezTo>
                      <a:pt x="8428328" y="831850"/>
                      <a:pt x="8200999" y="1059180"/>
                      <a:pt x="7921599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7921599" y="45720"/>
                    </a:lnTo>
                    <a:moveTo>
                      <a:pt x="7921599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921599" y="1107440"/>
                    </a:lnTo>
                    <a:cubicBezTo>
                      <a:pt x="8227668" y="1107440"/>
                      <a:pt x="8475318" y="859790"/>
                      <a:pt x="8475318" y="553720"/>
                    </a:cubicBezTo>
                    <a:cubicBezTo>
                      <a:pt x="8474049" y="247650"/>
                      <a:pt x="8226399" y="0"/>
                      <a:pt x="7921599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334476"/>
              <a:ext cx="18091758" cy="366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55"/>
                </a:lnSpc>
              </a:pP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Đề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tài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: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Quản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Lý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Thư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Viện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Trong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Trường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Đại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Học</a:t>
              </a:r>
              <a:endParaRPr lang="en-US" sz="6000" spc="21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25036" y="5975521"/>
              <a:ext cx="10441686" cy="49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GVHD: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Ths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. Nguyễn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Thành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Sơn</a:t>
              </a:r>
              <a:endParaRPr lang="en-US" sz="2500" spc="125" dirty="0">
                <a:solidFill>
                  <a:srgbClr val="FFFFFF"/>
                </a:solidFill>
                <a:latin typeface="Arim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2359590" y="571500"/>
            <a:ext cx="135921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TRƯỜNG ĐẠI HỌC SƯ PHẠM KĨ THUẬT TP. HỒ CHÍ MINH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--------------------------------------------------------------------</a:t>
            </a: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Môn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học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Hệ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quản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trị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Cơ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sở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dữ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liệu</a:t>
            </a:r>
            <a:endParaRPr lang="en-US" sz="40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Lớp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DBMS330284_22_1_02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144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963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E32B8-FCE1-393F-3F59-8626732F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6" y="1638300"/>
            <a:ext cx="15712634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8768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405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VIEW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3FD43-A8E8-1CDB-A47A-2BA7EF2FF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3543300"/>
            <a:ext cx="17038320" cy="40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73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34279-56F9-23BB-50B7-D861C3DA8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2" y="1943100"/>
            <a:ext cx="1768305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44907-0DB0-8E6B-8E31-7E751E66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69704"/>
            <a:ext cx="15163800" cy="8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38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244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340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8BF5B-EA6C-4D06-EDFA-B6E8D520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" y="1674735"/>
            <a:ext cx="1809352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11EAE-6C89-D20F-064C-B7770A22A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32147"/>
            <a:ext cx="14859000" cy="87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8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A0FD1-E282-6E6C-DA80-0F1652817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8"/>
          <a:stretch/>
        </p:blipFill>
        <p:spPr>
          <a:xfrm>
            <a:off x="2438400" y="1769826"/>
            <a:ext cx="13335000" cy="809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5819-7DDB-C746-360C-8BE082AF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17" y="1432147"/>
            <a:ext cx="12270365" cy="85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9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7CFD-27A5-25AF-4C68-EA76D4E5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16141"/>
            <a:ext cx="12649200" cy="86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3989" y="5210075"/>
            <a:ext cx="3717995" cy="846260"/>
            <a:chOff x="0" y="0"/>
            <a:chExt cx="5348005" cy="1217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371961" y="5210075"/>
            <a:ext cx="3717995" cy="846260"/>
            <a:chOff x="0" y="0"/>
            <a:chExt cx="5348005" cy="1217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256016" y="5210075"/>
            <a:ext cx="3717995" cy="846260"/>
            <a:chOff x="0" y="0"/>
            <a:chExt cx="5348005" cy="1217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8044" y="5210075"/>
            <a:ext cx="3717995" cy="846260"/>
            <a:chOff x="0" y="0"/>
            <a:chExt cx="5348005" cy="1217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652870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Thể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loại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94898" y="5393168"/>
            <a:ext cx="2924287" cy="40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Arimo"/>
              </a:rPr>
              <a:t>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Sách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10843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Ngôn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ngữ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68815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Nhà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xuất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bản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pSp>
        <p:nvGrpSpPr>
          <p:cNvPr id="83" name="Group 83"/>
          <p:cNvGrpSpPr/>
          <p:nvPr/>
        </p:nvGrpSpPr>
        <p:grpSpPr>
          <a:xfrm>
            <a:off x="5029200" y="1989926"/>
            <a:ext cx="8580723" cy="1324774"/>
            <a:chOff x="0" y="0"/>
            <a:chExt cx="5032465" cy="110617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87" name="TextBox 87"/>
          <p:cNvSpPr txBox="1"/>
          <p:nvPr/>
        </p:nvSpPr>
        <p:spPr>
          <a:xfrm>
            <a:off x="6519068" y="2455236"/>
            <a:ext cx="6762519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rgbClr val="191919"/>
                </a:solidFill>
                <a:latin typeface="Clear Sans Bold"/>
              </a:rPr>
              <a:t>THÀNH PHẦN CỦA ỨNG DỤNG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957796E-43A0-4F34-4414-515DF91F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67561"/>
            <a:ext cx="952381" cy="952381"/>
          </a:xfrm>
          <a:prstGeom prst="rect">
            <a:avLst/>
          </a:prstGeom>
        </p:spPr>
      </p:pic>
      <p:grpSp>
        <p:nvGrpSpPr>
          <p:cNvPr id="90" name="Group 2">
            <a:extLst>
              <a:ext uri="{FF2B5EF4-FFF2-40B4-BE49-F238E27FC236}">
                <a16:creationId xmlns:a16="http://schemas.microsoft.com/office/drawing/2014/main" id="{6D2ABB73-F29C-2001-4820-62271C0475C2}"/>
              </a:ext>
            </a:extLst>
          </p:cNvPr>
          <p:cNvGrpSpPr/>
          <p:nvPr/>
        </p:nvGrpSpPr>
        <p:grpSpPr>
          <a:xfrm>
            <a:off x="9313989" y="6743700"/>
            <a:ext cx="3717995" cy="846260"/>
            <a:chOff x="0" y="0"/>
            <a:chExt cx="5348005" cy="1217270"/>
          </a:xfrm>
        </p:grpSpPr>
        <p:sp>
          <p:nvSpPr>
            <p:cNvPr id="91" name="Freeform 3">
              <a:extLst>
                <a:ext uri="{FF2B5EF4-FFF2-40B4-BE49-F238E27FC236}">
                  <a16:creationId xmlns:a16="http://schemas.microsoft.com/office/drawing/2014/main" id="{0E56A6F2-C813-7922-F6E5-7B4EF8D3DB3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2" name="Group 4">
            <a:extLst>
              <a:ext uri="{FF2B5EF4-FFF2-40B4-BE49-F238E27FC236}">
                <a16:creationId xmlns:a16="http://schemas.microsoft.com/office/drawing/2014/main" id="{6DCE7674-B6DF-76D9-624F-048C9C621285}"/>
              </a:ext>
            </a:extLst>
          </p:cNvPr>
          <p:cNvGrpSpPr/>
          <p:nvPr/>
        </p:nvGrpSpPr>
        <p:grpSpPr>
          <a:xfrm>
            <a:off x="13371961" y="6743700"/>
            <a:ext cx="3717995" cy="846260"/>
            <a:chOff x="0" y="0"/>
            <a:chExt cx="5348005" cy="1217270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BB04AB8A-5582-54AB-C243-52B86AF9E273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94" name="Group 6">
            <a:extLst>
              <a:ext uri="{FF2B5EF4-FFF2-40B4-BE49-F238E27FC236}">
                <a16:creationId xmlns:a16="http://schemas.microsoft.com/office/drawing/2014/main" id="{D5C5C622-5C3D-83FD-5518-F5A9312376AE}"/>
              </a:ext>
            </a:extLst>
          </p:cNvPr>
          <p:cNvGrpSpPr/>
          <p:nvPr/>
        </p:nvGrpSpPr>
        <p:grpSpPr>
          <a:xfrm>
            <a:off x="5256016" y="6743700"/>
            <a:ext cx="3717995" cy="846260"/>
            <a:chOff x="0" y="0"/>
            <a:chExt cx="5348005" cy="1217270"/>
          </a:xfrm>
        </p:grpSpPr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E392B65A-50E3-A8E0-9F3E-D74CDB9C83EF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96" name="Group 8">
            <a:extLst>
              <a:ext uri="{FF2B5EF4-FFF2-40B4-BE49-F238E27FC236}">
                <a16:creationId xmlns:a16="http://schemas.microsoft.com/office/drawing/2014/main" id="{B3CFEA0C-B0F9-6B42-EACD-5BE43ABC753C}"/>
              </a:ext>
            </a:extLst>
          </p:cNvPr>
          <p:cNvGrpSpPr/>
          <p:nvPr/>
        </p:nvGrpSpPr>
        <p:grpSpPr>
          <a:xfrm>
            <a:off x="1198044" y="6743700"/>
            <a:ext cx="3717995" cy="846260"/>
            <a:chOff x="0" y="0"/>
            <a:chExt cx="5348005" cy="1217270"/>
          </a:xfrm>
        </p:grpSpPr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023FE5F4-BD2E-2996-50E8-5755F6EB577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98" name="TextBox 10">
            <a:extLst>
              <a:ext uri="{FF2B5EF4-FFF2-40B4-BE49-F238E27FC236}">
                <a16:creationId xmlns:a16="http://schemas.microsoft.com/office/drawing/2014/main" id="{1E906762-D174-36D9-6CDF-68B703955BFC}"/>
              </a:ext>
            </a:extLst>
          </p:cNvPr>
          <p:cNvSpPr txBox="1"/>
          <p:nvPr/>
        </p:nvSpPr>
        <p:spPr>
          <a:xfrm>
            <a:off x="5652870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Độc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99" name="TextBox 11">
            <a:extLst>
              <a:ext uri="{FF2B5EF4-FFF2-40B4-BE49-F238E27FC236}">
                <a16:creationId xmlns:a16="http://schemas.microsoft.com/office/drawing/2014/main" id="{00752C13-962B-1E34-CCA7-810AC9CEFB5A}"/>
              </a:ext>
            </a:extLst>
          </p:cNvPr>
          <p:cNvSpPr txBox="1"/>
          <p:nvPr/>
        </p:nvSpPr>
        <p:spPr>
          <a:xfrm>
            <a:off x="1594898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Tác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00" name="TextBox 12">
            <a:extLst>
              <a:ext uri="{FF2B5EF4-FFF2-40B4-BE49-F238E27FC236}">
                <a16:creationId xmlns:a16="http://schemas.microsoft.com/office/drawing/2014/main" id="{46F1A469-BCD1-F504-4CB6-995031C9AD1D}"/>
              </a:ext>
            </a:extLst>
          </p:cNvPr>
          <p:cNvSpPr txBox="1"/>
          <p:nvPr/>
        </p:nvSpPr>
        <p:spPr>
          <a:xfrm>
            <a:off x="9710843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Tài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khoản</a:t>
            </a:r>
          </a:p>
        </p:txBody>
      </p:sp>
      <p:sp>
        <p:nvSpPr>
          <p:cNvPr id="101" name="TextBox 13">
            <a:extLst>
              <a:ext uri="{FF2B5EF4-FFF2-40B4-BE49-F238E27FC236}">
                <a16:creationId xmlns:a16="http://schemas.microsoft.com/office/drawing/2014/main" id="{43E11B4C-478B-175B-DDFF-8C75DAD4B404}"/>
              </a:ext>
            </a:extLst>
          </p:cNvPr>
          <p:cNvSpPr txBox="1"/>
          <p:nvPr/>
        </p:nvSpPr>
        <p:spPr>
          <a:xfrm>
            <a:off x="13768815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Phiếu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mượn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20D94DC3-CB32-38D1-AB45-6DDB7D1C4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84" y="5367862"/>
            <a:ext cx="476190" cy="47619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16815D0-ACEF-57C4-6CB5-62D506993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67862"/>
            <a:ext cx="470219" cy="47021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AE90D32-E77B-624D-2530-69F084E02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35" y="5353589"/>
            <a:ext cx="476190" cy="47619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3756438-595E-A728-F09E-0C9CE52D2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274" y="5331328"/>
            <a:ext cx="476190" cy="47619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656758B-ACC6-4E14-356B-7A27C962A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73" y="6876110"/>
            <a:ext cx="476190" cy="47619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3AB929D-059A-97A0-05D8-47079D108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51" y="6807848"/>
            <a:ext cx="634921" cy="63492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A12679C-B88A-A5BD-A459-99FEECE17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90" y="6928735"/>
            <a:ext cx="476190" cy="47619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D9A30B6-5ACA-83AF-15C1-404F0291F7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129" y="6926793"/>
            <a:ext cx="508044" cy="5080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587" y="4168285"/>
            <a:ext cx="5047528" cy="1950431"/>
            <a:chOff x="0" y="0"/>
            <a:chExt cx="3071153" cy="11867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423" cy="1186733"/>
            </a:xfrm>
            <a:custGeom>
              <a:avLst/>
              <a:gdLst/>
              <a:ahLst/>
              <a:cxnLst/>
              <a:rect l="l" t="t" r="r" b="b"/>
              <a:pathLst>
                <a:path w="3072423" h="1186733">
                  <a:moveTo>
                    <a:pt x="2518702" y="1186733"/>
                  </a:moveTo>
                  <a:lnTo>
                    <a:pt x="553720" y="1186733"/>
                  </a:lnTo>
                  <a:cubicBezTo>
                    <a:pt x="247650" y="1186733"/>
                    <a:pt x="0" y="921058"/>
                    <a:pt x="0" y="594055"/>
                  </a:cubicBezTo>
                  <a:cubicBezTo>
                    <a:pt x="0" y="265690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65690"/>
                    <a:pt x="3072423" y="594055"/>
                  </a:cubicBezTo>
                  <a:cubicBezTo>
                    <a:pt x="3071152" y="921058"/>
                    <a:pt x="2823502" y="1186733"/>
                    <a:pt x="2518702" y="1186733"/>
                  </a:cubicBezTo>
                  <a:close/>
                </a:path>
              </a:pathLst>
            </a:custGeom>
            <a:solidFill>
              <a:srgbClr val="434D5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251765" y="4635140"/>
            <a:ext cx="3741172" cy="1068241"/>
            <a:chOff x="0" y="-13167"/>
            <a:chExt cx="4988229" cy="1424321"/>
          </a:xfrm>
        </p:grpSpPr>
        <p:sp>
          <p:nvSpPr>
            <p:cNvPr id="5" name="TextBox 5"/>
            <p:cNvSpPr txBox="1"/>
            <p:nvPr/>
          </p:nvSpPr>
          <p:spPr>
            <a:xfrm>
              <a:off x="0" y="802243"/>
              <a:ext cx="4988229" cy="52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4"/>
                </a:lnSpc>
              </a:pPr>
              <a:endParaRPr lang="en-US" sz="2325" u="none" spc="11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3167"/>
              <a:ext cx="4988229" cy="1424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Thành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viên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nhóm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t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hự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c</a:t>
              </a:r>
              <a:r>
                <a:rPr lang="en-US" sz="3300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hiện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91132" y="5629743"/>
            <a:ext cx="6400800" cy="1141317"/>
            <a:chOff x="16122" y="0"/>
            <a:chExt cx="2236318" cy="927235"/>
          </a:xfrm>
        </p:grpSpPr>
        <p:grpSp>
          <p:nvGrpSpPr>
            <p:cNvPr id="14" name="Group 14"/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Hà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Vĩ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Khang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- 20110656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rot="5400000">
            <a:off x="9636078" y="4674455"/>
            <a:ext cx="41419" cy="306868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2" name="AutoShape 72"/>
          <p:cNvSpPr/>
          <p:nvPr/>
        </p:nvSpPr>
        <p:spPr>
          <a:xfrm>
            <a:off x="8101053" y="1972494"/>
            <a:ext cx="42779" cy="639403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3" name="AutoShape 73"/>
          <p:cNvSpPr/>
          <p:nvPr/>
        </p:nvSpPr>
        <p:spPr>
          <a:xfrm rot="5400000">
            <a:off x="8685419" y="1368098"/>
            <a:ext cx="41419" cy="1167372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4" name="AutoShape 74"/>
          <p:cNvSpPr/>
          <p:nvPr/>
        </p:nvSpPr>
        <p:spPr>
          <a:xfrm rot="5400000">
            <a:off x="9093844" y="3093810"/>
            <a:ext cx="41419" cy="2027000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5" name="AutoShape 75"/>
          <p:cNvSpPr/>
          <p:nvPr/>
        </p:nvSpPr>
        <p:spPr>
          <a:xfrm rot="5400000">
            <a:off x="9950036" y="6494633"/>
            <a:ext cx="41293" cy="3739257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6" name="AutoShape 76"/>
          <p:cNvSpPr/>
          <p:nvPr/>
        </p:nvSpPr>
        <p:spPr>
          <a:xfrm rot="5400000">
            <a:off x="7278426" y="4341726"/>
            <a:ext cx="41707" cy="1603548"/>
          </a:xfrm>
          <a:prstGeom prst="rect">
            <a:avLst/>
          </a:prstGeom>
          <a:solidFill>
            <a:srgbClr val="85E8E6"/>
          </a:solidFill>
        </p:spPr>
      </p:sp>
      <p:grpSp>
        <p:nvGrpSpPr>
          <p:cNvPr id="77" name="Group 13">
            <a:extLst>
              <a:ext uri="{FF2B5EF4-FFF2-40B4-BE49-F238E27FC236}">
                <a16:creationId xmlns:a16="http://schemas.microsoft.com/office/drawing/2014/main" id="{14DAC6EB-34A6-1C53-CF99-EB5D5AFA9162}"/>
              </a:ext>
            </a:extLst>
          </p:cNvPr>
          <p:cNvGrpSpPr/>
          <p:nvPr/>
        </p:nvGrpSpPr>
        <p:grpSpPr>
          <a:xfrm>
            <a:off x="10154568" y="3515941"/>
            <a:ext cx="6400800" cy="1141317"/>
            <a:chOff x="16122" y="0"/>
            <a:chExt cx="2236318" cy="927235"/>
          </a:xfrm>
        </p:grpSpPr>
        <p:grpSp>
          <p:nvGrpSpPr>
            <p:cNvPr id="78" name="Group 14">
              <a:extLst>
                <a:ext uri="{FF2B5EF4-FFF2-40B4-BE49-F238E27FC236}">
                  <a16:creationId xmlns:a16="http://schemas.microsoft.com/office/drawing/2014/main" id="{200CDC52-85AF-E821-62AB-4C885BF36791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D71D2EA7-5C58-CCF6-2161-87C120A83ECA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1258E321-FE5D-D745-E1BD-D2A7990A98D7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Lê Nguyễn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Tuấn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Kiệt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- 20110286</a:t>
              </a:r>
            </a:p>
          </p:txBody>
        </p:sp>
      </p:grpSp>
      <p:grpSp>
        <p:nvGrpSpPr>
          <p:cNvPr id="81" name="Group 13">
            <a:extLst>
              <a:ext uri="{FF2B5EF4-FFF2-40B4-BE49-F238E27FC236}">
                <a16:creationId xmlns:a16="http://schemas.microsoft.com/office/drawing/2014/main" id="{0F0E5D0C-865E-B6AB-DB30-B103188E9CF1}"/>
              </a:ext>
            </a:extLst>
          </p:cNvPr>
          <p:cNvGrpSpPr/>
          <p:nvPr/>
        </p:nvGrpSpPr>
        <p:grpSpPr>
          <a:xfrm>
            <a:off x="9311204" y="1381125"/>
            <a:ext cx="6400800" cy="1141317"/>
            <a:chOff x="16122" y="0"/>
            <a:chExt cx="2236318" cy="927235"/>
          </a:xfrm>
        </p:grpSpPr>
        <p:grpSp>
          <p:nvGrpSpPr>
            <p:cNvPr id="82" name="Group 14">
              <a:extLst>
                <a:ext uri="{FF2B5EF4-FFF2-40B4-BE49-F238E27FC236}">
                  <a16:creationId xmlns:a16="http://schemas.microsoft.com/office/drawing/2014/main" id="{0C2C7316-310B-7E10-5D65-071CFB7D3DE9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BAA388E0-BF05-00B0-6E69-0EFD44399BF5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3C13F3C1-02D3-2FC9-D62A-2FF0CF6E8A54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Khải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- 20110655 </a:t>
              </a:r>
            </a:p>
          </p:txBody>
        </p:sp>
      </p:grpSp>
      <p:grpSp>
        <p:nvGrpSpPr>
          <p:cNvPr id="85" name="Group 13">
            <a:extLst>
              <a:ext uri="{FF2B5EF4-FFF2-40B4-BE49-F238E27FC236}">
                <a16:creationId xmlns:a16="http://schemas.microsoft.com/office/drawing/2014/main" id="{3C97D49F-B564-124C-FF33-BAC4628F9C5F}"/>
              </a:ext>
            </a:extLst>
          </p:cNvPr>
          <p:cNvGrpSpPr/>
          <p:nvPr/>
        </p:nvGrpSpPr>
        <p:grpSpPr>
          <a:xfrm>
            <a:off x="11840311" y="7772956"/>
            <a:ext cx="6400800" cy="1141317"/>
            <a:chOff x="16122" y="0"/>
            <a:chExt cx="2236318" cy="927235"/>
          </a:xfrm>
        </p:grpSpPr>
        <p:grpSp>
          <p:nvGrpSpPr>
            <p:cNvPr id="86" name="Group 14">
              <a:extLst>
                <a:ext uri="{FF2B5EF4-FFF2-40B4-BE49-F238E27FC236}">
                  <a16:creationId xmlns:a16="http://schemas.microsoft.com/office/drawing/2014/main" id="{28A14455-F63C-376E-388B-94059B755134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BA92DED1-350F-DF2D-53E8-CE53DF681676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TextBox 16">
              <a:extLst>
                <a:ext uri="{FF2B5EF4-FFF2-40B4-BE49-F238E27FC236}">
                  <a16:creationId xmlns:a16="http://schemas.microsoft.com/office/drawing/2014/main" id="{91859E9B-922A-561B-83B3-7373A5DCC9CC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Thịnh - 20110256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ĐĂNG NHẬP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F6612-3213-C17E-FE05-3737ECD3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41" y="1562100"/>
            <a:ext cx="15133438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SÁCH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BB3F4-C5CD-ABA2-C7FF-FE79CBDA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32147"/>
            <a:ext cx="16230600" cy="8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89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43400" y="266700"/>
            <a:ext cx="91903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24400" y="495300"/>
            <a:ext cx="8582888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SÁCH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9D764-13DE-1FC1-7F3A-A11DA66F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3100"/>
            <a:ext cx="8229599" cy="7709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89F7C-1B31-1BFD-5559-B45E1E08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943099"/>
            <a:ext cx="8917509" cy="77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7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THỂ LOẠI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78F4F-C866-5E88-BDC9-7CE5FF5D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62100"/>
            <a:ext cx="16002000" cy="8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7800" y="616394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NGÔN NGỮ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27DF3-6DD0-26D2-4D15-E11AC7A9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5695263" cy="82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876800" y="540194"/>
            <a:ext cx="8157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NHÀ XUẤT BẢN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BD76A-7FBC-67C3-92B3-6D9A67BC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4500"/>
            <a:ext cx="15621000" cy="83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4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TÁC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CBECD-769C-AB80-11A4-165C4B54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6" y="1485900"/>
            <a:ext cx="16355288" cy="8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9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ĐỘC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BCD7C-6672-75AD-3AFA-BD7BB08F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06045"/>
            <a:ext cx="14630400" cy="8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03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038600" y="266700"/>
            <a:ext cx="10134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540194"/>
            <a:ext cx="10062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ĐỘC GIẢ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7A234-C080-1E2D-E6B5-07E3F070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19300"/>
            <a:ext cx="8610600" cy="7673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71B07-5267-AA84-FC82-C100D36B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019300"/>
            <a:ext cx="8763000" cy="76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1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TÀI KHOẢN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DA8BF-9010-B5F0-FBF5-2D0CE855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4262"/>
            <a:ext cx="15621000" cy="86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9128" y="1168600"/>
            <a:ext cx="7236497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GIỚI THIỆU VỀ ĐỀ TÀI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77400" y="949310"/>
            <a:ext cx="7010400" cy="3323458"/>
            <a:chOff x="0" y="-70063"/>
            <a:chExt cx="8116901" cy="4431279"/>
          </a:xfrm>
        </p:grpSpPr>
        <p:sp>
          <p:nvSpPr>
            <p:cNvPr id="7" name="TextBox 7"/>
            <p:cNvSpPr txBox="1"/>
            <p:nvPr/>
          </p:nvSpPr>
          <p:spPr>
            <a:xfrm>
              <a:off x="0" y="1951667"/>
              <a:ext cx="8116901" cy="240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40"/>
                </a:lnSpc>
              </a:pP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Xây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sách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thư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trường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đại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học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bằng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sự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kết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hợp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giữa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mô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hình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MVC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Winfomr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C#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SQL.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0063"/>
              <a:ext cx="8116901" cy="1556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Quản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Lý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Thư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Viện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Trong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Trường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Đại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Học</a:t>
              </a:r>
              <a:endParaRPr lang="en-US" sz="3600" u="none" spc="107" dirty="0">
                <a:solidFill>
                  <a:srgbClr val="191919"/>
                </a:solidFill>
                <a:latin typeface="Clear Sans Bold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8D4A1B9C-CC04-A640-08F4-91B586A517C7}"/>
              </a:ext>
            </a:extLst>
          </p:cNvPr>
          <p:cNvSpPr txBox="1"/>
          <p:nvPr/>
        </p:nvSpPr>
        <p:spPr>
          <a:xfrm>
            <a:off x="1653783" y="6014233"/>
            <a:ext cx="6177443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MỤC TIÊU ĐỀ TÀI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9AD3C6D-6FED-7493-5745-4618BCEE09E9}"/>
              </a:ext>
            </a:extLst>
          </p:cNvPr>
          <p:cNvSpPr txBox="1"/>
          <p:nvPr/>
        </p:nvSpPr>
        <p:spPr>
          <a:xfrm>
            <a:off x="9677400" y="6014233"/>
            <a:ext cx="7010400" cy="273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</a:pP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Thông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qua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đồ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án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lý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thư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viện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trong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trường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đại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em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muốn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tích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hợp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các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đã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ở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môn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Hệ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trị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cơ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sở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dữ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liệu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thực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tiễn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tập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rèn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nâng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cao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cũng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như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kỹ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năng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làm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việc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của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bản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thân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mình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19100"/>
            <a:ext cx="106680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110584" y="647700"/>
            <a:ext cx="10367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TÀI KHOẢN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CC2602-E1A9-DA2B-5A00-FC31DAF7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3589"/>
            <a:ext cx="8534400" cy="7868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34174D-AC88-1145-6704-B5535D9D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053589"/>
            <a:ext cx="8382000" cy="78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7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018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9200" y="365347"/>
            <a:ext cx="7852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QUẢN LÝ PHIẾU MƯỢN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EF629-08D5-ED6A-002D-ACE03AC8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74434"/>
            <a:ext cx="11963400" cy="8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54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95300"/>
            <a:ext cx="11277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768794"/>
            <a:ext cx="1128044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PHIẾU MƯỢN</a:t>
            </a:r>
          </a:p>
        </p:txBody>
      </p:sp>
      <p:pic>
        <p:nvPicPr>
          <p:cNvPr id="2" name="Picture 1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24216E44-56D3-1DAA-457E-E679A638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43099"/>
            <a:ext cx="8763000" cy="7978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C1851-0D8F-385B-05C8-8E7A8ED3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1943098"/>
            <a:ext cx="8305801" cy="79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0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91141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495300"/>
            <a:ext cx="8462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SỬA THÔNG TIN CÁ NHÂN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77E01-62A0-0E22-94BA-307B107F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09402"/>
            <a:ext cx="11506200" cy="80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29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09813" y="571500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MỘT SỐ MÀN HÌNH PHỤ CÒN LẠI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B338-78A8-6C37-143C-2F50413C6AC2}"/>
              </a:ext>
            </a:extLst>
          </p:cNvPr>
          <p:cNvSpPr txBox="1"/>
          <p:nvPr/>
        </p:nvSpPr>
        <p:spPr>
          <a:xfrm>
            <a:off x="4114800" y="4076700"/>
            <a:ext cx="10210800" cy="129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4800" u="none" spc="107" dirty="0" err="1">
                <a:solidFill>
                  <a:schemeClr val="bg1"/>
                </a:solidFill>
                <a:latin typeface="Clear Sans Bold"/>
              </a:rPr>
              <a:t>S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ẽ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được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trình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bày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trong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project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thông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qua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các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file .cs</a:t>
            </a:r>
            <a:endParaRPr lang="en-US" sz="4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3284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2057400" y="3848100"/>
            <a:ext cx="14782800" cy="22860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2362200" y="4991100"/>
            <a:ext cx="13258800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8800" spc="107" dirty="0">
                <a:solidFill>
                  <a:schemeClr val="bg1"/>
                </a:solidFill>
                <a:latin typeface="Clear Sans Bold"/>
              </a:rPr>
              <a:t>CẢM ƠN QUÝ THẦY CÔ</a:t>
            </a:r>
            <a:endParaRPr lang="en-US" sz="8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10515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 l="38069" r="30375"/>
          <a:stretch>
            <a:fillRect/>
          </a:stretch>
        </p:blipFill>
        <p:spPr>
          <a:xfrm>
            <a:off x="9520708" y="0"/>
            <a:ext cx="4881333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520708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354280" y="1944201"/>
            <a:ext cx="2931185" cy="2378310"/>
            <a:chOff x="0" y="1220668"/>
            <a:chExt cx="3908247" cy="3171079"/>
          </a:xfrm>
        </p:grpSpPr>
        <p:sp>
          <p:nvSpPr>
            <p:cNvPr id="5" name="TextBox 5"/>
            <p:cNvSpPr txBox="1"/>
            <p:nvPr/>
          </p:nvSpPr>
          <p:spPr>
            <a:xfrm>
              <a:off x="0" y="1220668"/>
              <a:ext cx="3908247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Đơn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giản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hóa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số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liệu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thể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hiện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số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liệu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trực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hiểu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35243" y="1944201"/>
            <a:ext cx="2931185" cy="2378310"/>
            <a:chOff x="0" y="1220668"/>
            <a:chExt cx="3908247" cy="3171079"/>
          </a:xfrm>
        </p:grpSpPr>
        <p:sp>
          <p:nvSpPr>
            <p:cNvPr id="9" name="TextBox 9"/>
            <p:cNvSpPr txBox="1"/>
            <p:nvPr/>
          </p:nvSpPr>
          <p:spPr>
            <a:xfrm>
              <a:off x="0" y="1220668"/>
              <a:ext cx="3908247" cy="62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bảo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mật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bảo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mật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kĩ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người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0308" y="6363801"/>
            <a:ext cx="3141520" cy="3224695"/>
            <a:chOff x="0" y="1220668"/>
            <a:chExt cx="3908247" cy="42995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Tăng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độ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tin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cậy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và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chính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xác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thống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kê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đầy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đủ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rõ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,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chính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xác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về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–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độc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88479" y="6359549"/>
            <a:ext cx="3532050" cy="3224695"/>
            <a:chOff x="0" y="1220668"/>
            <a:chExt cx="3908247" cy="42995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Dễ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dàng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sử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dụng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endParaRPr lang="en-US" sz="3000" spc="150" dirty="0">
                <a:solidFill>
                  <a:srgbClr val="191919"/>
                </a:solidFill>
                <a:latin typeface="Arim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được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thiết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tinh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với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thao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vô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cùng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đơn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giúp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trở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nên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rất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874988" y="1019175"/>
            <a:ext cx="6384312" cy="1998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ƯU ĐIỂM</a:t>
            </a:r>
          </a:p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CỦA ỨNG DỤNG</a:t>
            </a:r>
          </a:p>
        </p:txBody>
      </p:sp>
      <p:sp>
        <p:nvSpPr>
          <p:cNvPr id="21" name="AutoShape 21"/>
          <p:cNvSpPr/>
          <p:nvPr/>
        </p:nvSpPr>
        <p:spPr>
          <a:xfrm rot="-10800000">
            <a:off x="17965951" y="0"/>
            <a:ext cx="322049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8EE3FF-2B63-F71D-A9CB-4E6199013F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80" y="750227"/>
            <a:ext cx="990940" cy="9909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283FE8-1519-5E88-3827-6338F8112E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750227"/>
            <a:ext cx="990940" cy="990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E54B6A-B3E2-75ED-AC4A-45C8B61E89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5028698"/>
            <a:ext cx="990941" cy="9909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62491F-DF3B-04E5-445E-FB48767F1A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79" y="5028698"/>
            <a:ext cx="990941" cy="9909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0156" y="1019175"/>
            <a:ext cx="6177443" cy="14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CHỨC NĂNG CỦA ỨNG DỤNG</a:t>
            </a:r>
          </a:p>
        </p:txBody>
      </p: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BAD94-C828-FFA1-9746-8AC007841A0C}"/>
              </a:ext>
            </a:extLst>
          </p:cNvPr>
          <p:cNvSpPr txBox="1"/>
          <p:nvPr/>
        </p:nvSpPr>
        <p:spPr>
          <a:xfrm>
            <a:off x="8839200" y="1001857"/>
            <a:ext cx="9144000" cy="7820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người quản lý, cung cấp những tính năng để quản lý dữ liệu như:</a:t>
            </a:r>
            <a:endParaRPr lang="en-US" sz="2600" b="1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nhân viên và tài khoản nhân viên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thủ thư, cung cấp những tính năng để tương tác với độc giả và quản lý việc mượn/trả sách như</a:t>
            </a:r>
            <a:r>
              <a:rPr lang="en-US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2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QUAN NIỆM(ERD)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1088A-E529-4899-05A8-BFFC8589C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41521"/>
            <a:ext cx="17983200" cy="8831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C913B-815C-9CE0-9FCE-370C3B11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2" y="1943100"/>
            <a:ext cx="17870015" cy="815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5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RÀNG BUỘC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B4B0C-E1FA-4FC0-3111-AE5A4597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495414"/>
            <a:ext cx="10896600" cy="273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AC2B8-03A3-EAE3-9284-8FCBD890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4441454"/>
            <a:ext cx="10896600" cy="268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673C8-892F-E0B6-05C9-24D5178C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9" y="7277100"/>
            <a:ext cx="10882745" cy="27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C188A-7EE9-B485-EEA0-30CB27CD8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34" y="1315282"/>
            <a:ext cx="10809729" cy="359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9B448-63DC-EA55-4F15-D517992C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1" y="5029343"/>
            <a:ext cx="9914594" cy="50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2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593</Words>
  <Application>Microsoft Office PowerPoint</Application>
  <PresentationFormat>Custom</PresentationFormat>
  <Paragraphs>80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Arimo</vt:lpstr>
      <vt:lpstr>Clear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Đức Khải</cp:lastModifiedBy>
  <cp:revision>11</cp:revision>
  <dcterms:created xsi:type="dcterms:W3CDTF">2006-08-16T00:00:00Z</dcterms:created>
  <dcterms:modified xsi:type="dcterms:W3CDTF">2022-11-17T15:24:27Z</dcterms:modified>
  <dc:identifier>DAFR4-955yc</dc:identifier>
</cp:coreProperties>
</file>